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  <p:sldMasterId id="2147483703" r:id="rId3"/>
  </p:sldMasterIdLst>
  <p:notesMasterIdLst>
    <p:notesMasterId r:id="rId18"/>
  </p:notesMasterIdLst>
  <p:sldIdLst>
    <p:sldId id="976" r:id="rId4"/>
    <p:sldId id="934" r:id="rId5"/>
    <p:sldId id="936" r:id="rId6"/>
    <p:sldId id="1134" r:id="rId7"/>
    <p:sldId id="1110" r:id="rId8"/>
    <p:sldId id="951" r:id="rId9"/>
    <p:sldId id="1126" r:id="rId10"/>
    <p:sldId id="1128" r:id="rId11"/>
    <p:sldId id="1144" r:id="rId12"/>
    <p:sldId id="1163" r:id="rId13"/>
    <p:sldId id="1164" r:id="rId14"/>
    <p:sldId id="1165" r:id="rId15"/>
    <p:sldId id="1166" r:id="rId16"/>
    <p:sldId id="1167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4AB"/>
    <a:srgbClr val="F49CDF"/>
    <a:srgbClr val="1010E0"/>
    <a:srgbClr val="901D93"/>
    <a:srgbClr val="DEDCFC"/>
    <a:srgbClr val="E7FBDD"/>
    <a:srgbClr val="FF5050"/>
    <a:srgbClr val="01055F"/>
    <a:srgbClr val="A10F90"/>
    <a:srgbClr val="0D8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8" autoAdjust="0"/>
    <p:restoredTop sz="89369" autoAdjust="0"/>
  </p:normalViewPr>
  <p:slideViewPr>
    <p:cSldViewPr snapToGrid="0">
      <p:cViewPr>
        <p:scale>
          <a:sx n="70" d="100"/>
          <a:sy n="70" d="100"/>
        </p:scale>
        <p:origin x="-363" y="-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093D-2EAA-47F6-B9A0-00007C4E6235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06B24-3BFA-47EE-8F16-534A492300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9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27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3074" name="Picture 2" descr="ç¦å»ºé¾åç¯ä¿è¡ä»½æéå¬å¸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73" y="139785"/>
            <a:ext cx="1774825" cy="6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1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0" y="29026"/>
            <a:ext cx="1798759" cy="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50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94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54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6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192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56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08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93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941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45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39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94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552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900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098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50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33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86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91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66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522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870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114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7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354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95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47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12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56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" y="0"/>
            <a:ext cx="12164135" cy="68580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6931" y="362789"/>
            <a:ext cx="550504" cy="761956"/>
            <a:chOff x="270690" y="334964"/>
            <a:chExt cx="412878" cy="571467"/>
          </a:xfrm>
        </p:grpSpPr>
        <p:sp>
          <p:nvSpPr>
            <p:cNvPr id="7" name="Oval 40"/>
            <p:cNvSpPr>
              <a:spLocks noChangeArrowheads="1"/>
            </p:cNvSpPr>
            <p:nvPr userDrawn="1"/>
          </p:nvSpPr>
          <p:spPr bwMode="auto">
            <a:xfrm>
              <a:off x="311969" y="843558"/>
              <a:ext cx="341784" cy="574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41"/>
            <p:cNvSpPr>
              <a:spLocks/>
            </p:cNvSpPr>
            <p:nvPr userDrawn="1"/>
          </p:nvSpPr>
          <p:spPr bwMode="auto">
            <a:xfrm>
              <a:off x="270690" y="334964"/>
              <a:ext cx="412878" cy="571467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Oval 42"/>
            <p:cNvSpPr>
              <a:spLocks noChangeArrowheads="1"/>
            </p:cNvSpPr>
            <p:nvPr userDrawn="1"/>
          </p:nvSpPr>
          <p:spPr bwMode="auto">
            <a:xfrm>
              <a:off x="329426" y="403226"/>
              <a:ext cx="310342" cy="310341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65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24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1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8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0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4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2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3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1" y="29026"/>
            <a:ext cx="1798759" cy="5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26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5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1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574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01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288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23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80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9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36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23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072" y="2851872"/>
            <a:ext cx="12215328" cy="4006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Picture 32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 bwMode="auto">
          <a:xfrm>
            <a:off x="6136907" y="106155"/>
            <a:ext cx="2988000" cy="26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28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812"/>
          <a:stretch/>
        </p:blipFill>
        <p:spPr bwMode="auto">
          <a:xfrm>
            <a:off x="3072248" y="118176"/>
            <a:ext cx="2988000" cy="262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1"/>
          <p:cNvSpPr txBox="1"/>
          <p:nvPr/>
        </p:nvSpPr>
        <p:spPr>
          <a:xfrm>
            <a:off x="1007435" y="3461155"/>
            <a:ext cx="10081120" cy="13926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</a:t>
            </a:r>
            <a:r>
              <a:rPr lang="zh-CN" altLang="en-US" sz="4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管理实验课程设计</a:t>
            </a:r>
            <a:endParaRPr lang="en-US" altLang="zh-CN" sz="43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3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43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进度监控</a:t>
            </a:r>
            <a:endParaRPr lang="zh-CN" altLang="en-US" sz="43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350804" y="5541235"/>
            <a:ext cx="7485577" cy="5309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>
              <a:defRPr sz="3600" b="1" cap="all" spc="200">
                <a:ln w="0"/>
                <a:solidFill>
                  <a:srgbClr val="3B8F66"/>
                </a:soli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spc="0" dirty="0">
                <a:solidFill>
                  <a:schemeClr val="bg1"/>
                </a:solidFill>
                <a:effectLst/>
                <a:sym typeface="+mn-lt"/>
              </a:rPr>
              <a:t>上海普华科技发展股份有限公司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/>
          <a:stretch/>
        </p:blipFill>
        <p:spPr>
          <a:xfrm>
            <a:off x="9207796" y="106157"/>
            <a:ext cx="2988000" cy="2638511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30013594292&amp;di=86cab57ec330522edc7ac725c4375051&amp;imgtype=0&amp;src=http%3A%2F%2Fwww.chinairn.com%2FUserFiles%2Fimage%2F20171024%2F20171024150820_15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b="2139"/>
          <a:stretch/>
        </p:blipFill>
        <p:spPr bwMode="auto">
          <a:xfrm flipH="1">
            <a:off x="-3" y="118176"/>
            <a:ext cx="2988000" cy="26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进度监控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63996" y="1526980"/>
            <a:ext cx="11704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zh-CN" sz="2400" b="1" dirty="0" smtClean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</a:t>
            </a:r>
            <a:r>
              <a:rPr lang="zh-CN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进度</a:t>
            </a:r>
            <a:r>
              <a:rPr lang="zh-CN" altLang="zh-CN" sz="2400" b="1" dirty="0" smtClean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概览</a:t>
            </a:r>
            <a:endParaRPr lang="zh-CN" altLang="en-US" sz="2400" b="1" dirty="0">
              <a:solidFill>
                <a:srgbClr val="0D8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1002" y="695983"/>
            <a:ext cx="11704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进度监控模块，是根据“进度检测”模块中反馈的进展数据，通过几种常用的进展报告图表，为项目组掌握、分析项目实际进展状态并采取预防和纠偏措施提供便利。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1002" y="5026480"/>
            <a:ext cx="117049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/>
              <a:t>上</a:t>
            </a:r>
            <a:r>
              <a:rPr lang="zh-CN" altLang="en-US" b="1" dirty="0" smtClean="0"/>
              <a:t>图四十显示了汇总到项目级的进度状态，其中：</a:t>
            </a:r>
            <a:endParaRPr lang="en-US" altLang="zh-CN" b="1" dirty="0" smtClean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 smtClean="0"/>
              <a:t>“</a:t>
            </a:r>
            <a:r>
              <a:rPr lang="en-US" altLang="zh-CN" b="1" dirty="0" smtClean="0"/>
              <a:t>1”</a:t>
            </a:r>
            <a:r>
              <a:rPr lang="zh-CN" altLang="en-US" b="1" dirty="0"/>
              <a:t>处</a:t>
            </a:r>
            <a:r>
              <a:rPr lang="zh-CN" altLang="en-US" b="1" dirty="0" smtClean="0"/>
              <a:t>“</a:t>
            </a:r>
            <a:r>
              <a:rPr lang="zh-CN" altLang="en-US" b="1" dirty="0"/>
              <a:t>预算</a:t>
            </a:r>
            <a:r>
              <a:rPr lang="zh-CN" altLang="en-US" b="1" dirty="0" smtClean="0"/>
              <a:t>值”为在检测体系子模块加载的项目预算总费用；</a:t>
            </a:r>
            <a:endParaRPr lang="en-US" altLang="zh-CN" b="1" dirty="0" smtClean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 smtClean="0"/>
              <a:t>“</a:t>
            </a:r>
            <a:r>
              <a:rPr lang="en-US" altLang="zh-CN" b="1" dirty="0" smtClean="0"/>
              <a:t>2”</a:t>
            </a:r>
            <a:r>
              <a:rPr lang="zh-CN" altLang="en-US" b="1" dirty="0" smtClean="0"/>
              <a:t>处为截止到检测周期的计划值（</a:t>
            </a:r>
            <a:r>
              <a:rPr lang="en-US" altLang="zh-CN" b="1" dirty="0" smtClean="0"/>
              <a:t>PV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BCWS</a:t>
            </a:r>
            <a:r>
              <a:rPr lang="zh-CN" altLang="en-US" b="1" dirty="0" smtClean="0"/>
              <a:t>）和赢得值（</a:t>
            </a:r>
            <a:r>
              <a:rPr lang="en-US" altLang="zh-CN" b="1" dirty="0" smtClean="0"/>
              <a:t>EV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BCWP</a:t>
            </a:r>
            <a:r>
              <a:rPr lang="zh-CN" altLang="en-US" b="1" dirty="0" smtClean="0"/>
              <a:t>），“进度差值” 即</a:t>
            </a:r>
            <a:r>
              <a:rPr lang="en-US" altLang="zh-CN" b="1" dirty="0" smtClean="0"/>
              <a:t>CV=EV-PV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 smtClean="0"/>
              <a:t>“</a:t>
            </a:r>
            <a:r>
              <a:rPr lang="en-US" altLang="zh-CN" b="1" dirty="0" smtClean="0"/>
              <a:t>3”</a:t>
            </a:r>
            <a:r>
              <a:rPr lang="zh-CN" altLang="en-US" b="1" dirty="0" smtClean="0"/>
              <a:t>处为按预算值计算的进展百分比，以“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”处数据除以“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” ；</a:t>
            </a:r>
            <a:endParaRPr lang="en-US" altLang="zh-CN" b="1" dirty="0" smtClean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 smtClean="0"/>
              <a:t>“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”处留有“仅显示异常”按钮，勾选后，下方只显示偏差为负值的信息。对存在进度偏差的内容，需要分析</a:t>
            </a:r>
            <a:r>
              <a:rPr lang="zh-CN" altLang="en-US" b="1" dirty="0"/>
              <a:t>并查找原因，进而采取有效补救措施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04314" y="2000588"/>
            <a:ext cx="11485584" cy="3025893"/>
            <a:chOff x="404314" y="1998094"/>
            <a:chExt cx="11485584" cy="3174407"/>
          </a:xfrm>
        </p:grpSpPr>
        <p:grpSp>
          <p:nvGrpSpPr>
            <p:cNvPr id="5" name="组合 4"/>
            <p:cNvGrpSpPr/>
            <p:nvPr/>
          </p:nvGrpSpPr>
          <p:grpSpPr>
            <a:xfrm>
              <a:off x="404314" y="1998094"/>
              <a:ext cx="11485584" cy="3121119"/>
              <a:chOff x="404314" y="1990154"/>
              <a:chExt cx="11485584" cy="3586163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314" y="1990154"/>
                <a:ext cx="11485584" cy="3586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2688609" y="4841694"/>
                <a:ext cx="1160059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图四十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263" y="4203845"/>
              <a:ext cx="5598635" cy="968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接箭头连接符 6"/>
            <p:cNvCxnSpPr/>
            <p:nvPr/>
          </p:nvCxnSpPr>
          <p:spPr>
            <a:xfrm>
              <a:off x="8516203" y="2831910"/>
              <a:ext cx="1890215" cy="1453487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0515600" y="4422860"/>
              <a:ext cx="634621" cy="37843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进度监控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4" y="698200"/>
            <a:ext cx="522908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形象进度曲线</a:t>
            </a:r>
            <a:r>
              <a:rPr lang="zh-CN" altLang="en-US" b="1" dirty="0" smtClean="0"/>
              <a:t>（</a:t>
            </a:r>
            <a:r>
              <a:rPr lang="zh-CN" altLang="en-US" b="1" dirty="0"/>
              <a:t>下图四十一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形象</a:t>
            </a:r>
            <a:r>
              <a:rPr lang="zh-CN" altLang="en-US" b="1" dirty="0" smtClean="0"/>
              <a:t>进度，以百分比形式展示工作进展；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直方图显示各检测周期值，曲线显示累计值；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根据图中“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”处实际值与计划值的相对位置，可以很直观地判断出项目进展是乐观还是异常；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图中</a:t>
            </a:r>
            <a:r>
              <a:rPr lang="zh-CN" altLang="en-US" b="1" dirty="0"/>
              <a:t>“</a:t>
            </a:r>
            <a:r>
              <a:rPr lang="en-US" altLang="zh-CN" b="1" dirty="0"/>
              <a:t>1”</a:t>
            </a:r>
            <a:r>
              <a:rPr lang="zh-CN" altLang="en-US" b="1" dirty="0" smtClean="0"/>
              <a:t>处有“隐藏表格”按钮，勾选后可看到如右图四十二所示的上图下表，否则只能显示下图所示的图形。</a:t>
            </a:r>
            <a:endParaRPr lang="zh-CN" altLang="en-US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5742" y="3489272"/>
            <a:ext cx="6072574" cy="2925171"/>
            <a:chOff x="157590" y="3045725"/>
            <a:chExt cx="6205997" cy="292517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0" y="3045725"/>
              <a:ext cx="6205997" cy="2925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4481362" y="4508310"/>
              <a:ext cx="115026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图四十一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39385" y="3489272"/>
            <a:ext cx="5787037" cy="2926666"/>
            <a:chOff x="6339385" y="3837296"/>
            <a:chExt cx="5787037" cy="2926666"/>
          </a:xfrm>
        </p:grpSpPr>
        <p:pic>
          <p:nvPicPr>
            <p:cNvPr id="15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385" y="3837296"/>
              <a:ext cx="5787037" cy="2926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0597486" y="5042128"/>
              <a:ext cx="116688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图四十二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640022" y="786294"/>
            <a:ext cx="51243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赢得值曲线</a:t>
            </a:r>
            <a:r>
              <a:rPr lang="zh-CN" altLang="en-US" b="1" dirty="0"/>
              <a:t>（下图</a:t>
            </a:r>
            <a:r>
              <a:rPr lang="zh-CN" altLang="en-US" b="1" dirty="0" smtClean="0"/>
              <a:t>四十二）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类似于左侧“形象进度曲线”；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区别在于，</a:t>
            </a:r>
            <a:r>
              <a:rPr lang="zh-CN" altLang="en-US" b="1" dirty="0"/>
              <a:t>形象</a:t>
            </a:r>
            <a:r>
              <a:rPr lang="zh-CN" altLang="en-US" b="1" dirty="0" smtClean="0"/>
              <a:t>进度显示进展百分比，而赢得值则以预算</a:t>
            </a:r>
            <a:r>
              <a:rPr lang="zh-CN" altLang="en-US" b="1" dirty="0"/>
              <a:t>费用</a:t>
            </a:r>
            <a:r>
              <a:rPr lang="zh-CN" altLang="en-US" b="1" dirty="0" smtClean="0"/>
              <a:t>值的口径显示进展数据。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770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进度监控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5" y="698200"/>
            <a:ext cx="117049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作业状态查询</a:t>
            </a:r>
            <a:endParaRPr lang="en-US" altLang="zh-CN" sz="2400" b="1" dirty="0">
              <a:solidFill>
                <a:srgbClr val="0D8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作业状态查询</a:t>
            </a:r>
            <a:r>
              <a:rPr lang="zh-CN" altLang="en-US" b="1" dirty="0" smtClean="0"/>
              <a:t>，其实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是一个互动式的报表工具</a:t>
            </a:r>
            <a:r>
              <a:rPr lang="zh-CN" altLang="en-US" b="1" dirty="0" smtClean="0"/>
              <a:t>，可以按照需要查询符合条件的相关作业的进展信息；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下图四十三中“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”处有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很多个</a:t>
            </a:r>
            <a:r>
              <a:rPr lang="zh-CN" altLang="en-US" b="1" dirty="0" smtClean="0"/>
              <a:t>不同颜色框示的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选择条件</a:t>
            </a:r>
            <a:r>
              <a:rPr lang="zh-CN" altLang="en-US" b="1" dirty="0" smtClean="0"/>
              <a:t>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可以任意选择或组合使用</a:t>
            </a:r>
            <a:r>
              <a:rPr lang="zh-CN" altLang="en-US" b="1" dirty="0" smtClean="0"/>
              <a:t>，为使用者提供了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极大便利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77398" y="2176999"/>
            <a:ext cx="11853103" cy="4495800"/>
            <a:chOff x="177398" y="2176999"/>
            <a:chExt cx="9583737" cy="44958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8" y="2176999"/>
              <a:ext cx="9583737" cy="449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7400534" y="2516521"/>
              <a:ext cx="122177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图四十三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进度监控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5" y="698200"/>
            <a:ext cx="117049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目标对比分析</a:t>
            </a:r>
            <a:endParaRPr lang="en-US" altLang="zh-CN" sz="2400" b="1" dirty="0">
              <a:solidFill>
                <a:srgbClr val="0D8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按下</a:t>
            </a:r>
            <a:r>
              <a:rPr lang="zh-CN" altLang="en-US" b="1" dirty="0"/>
              <a:t>图</a:t>
            </a:r>
            <a:r>
              <a:rPr lang="zh-CN" altLang="en-US" b="1" dirty="0" smtClean="0"/>
              <a:t>四十四所</a:t>
            </a:r>
            <a:r>
              <a:rPr lang="zh-CN" altLang="en-US" b="1" dirty="0"/>
              <a:t>示，点击“</a:t>
            </a:r>
            <a:r>
              <a:rPr lang="en-US" altLang="zh-CN" b="1" dirty="0"/>
              <a:t>3”</a:t>
            </a:r>
            <a:r>
              <a:rPr lang="zh-CN" altLang="en-US" b="1" dirty="0"/>
              <a:t>处“打开计划”，在打开当前文件后，点击“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处“目标对比”，在弹出的窗口中，在“</a:t>
            </a:r>
            <a:r>
              <a:rPr lang="en-US" altLang="zh-CN" b="1" dirty="0"/>
              <a:t>2”</a:t>
            </a:r>
            <a:r>
              <a:rPr lang="zh-CN" altLang="en-US" b="1" dirty="0"/>
              <a:t>处勾选拟作为对比的目标计划（备选的目标计划，已</a:t>
            </a:r>
            <a:r>
              <a:rPr lang="zh-CN" altLang="en-US" b="1" dirty="0" smtClean="0"/>
              <a:t>在前述“保存目标计划”</a:t>
            </a:r>
            <a:r>
              <a:rPr lang="zh-CN" altLang="en-US" b="1" dirty="0"/>
              <a:t>中保存）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通过与目标计划的对比，可以很直观地看出每道作业的进展</a:t>
            </a:r>
            <a:r>
              <a:rPr lang="zh-CN" altLang="en-US" b="1" dirty="0" smtClean="0"/>
              <a:t>偏差，见图四十五。</a:t>
            </a:r>
            <a:endParaRPr lang="zh-CN" altLang="en-US" b="1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11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70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16556" y="3266079"/>
            <a:ext cx="5863348" cy="3141047"/>
            <a:chOff x="5929952" y="3204238"/>
            <a:chExt cx="5491163" cy="2595562"/>
          </a:xfrm>
        </p:grpSpPr>
        <p:pic>
          <p:nvPicPr>
            <p:cNvPr id="4097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952" y="3204238"/>
              <a:ext cx="5491163" cy="259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8875724" y="5350222"/>
              <a:ext cx="116902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图四十五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2249" y="3266079"/>
            <a:ext cx="5913889" cy="3195638"/>
            <a:chOff x="184245" y="3072287"/>
            <a:chExt cx="5486400" cy="3195638"/>
          </a:xfrm>
        </p:grpSpPr>
        <p:pic>
          <p:nvPicPr>
            <p:cNvPr id="4100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5" y="3072287"/>
              <a:ext cx="5486400" cy="3195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2652475" y="5362229"/>
              <a:ext cx="143730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图四十四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进度监控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98255" y="793734"/>
            <a:ext cx="1131599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sz="2000" b="1" dirty="0" smtClean="0"/>
              <a:t>进度监控模块，所展示的几种常用的数据图表，从不同视角展示了项目进展的状态：</a:t>
            </a:r>
            <a:endParaRPr lang="en-US" altLang="zh-CN" sz="2000" b="1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sz="2000" b="1" dirty="0" smtClean="0"/>
              <a:t>与目标计划相对比，当前进展是提前还是滞后？偏差的程度有多大？</a:t>
            </a:r>
            <a:endParaRPr lang="en-US" altLang="zh-CN" sz="2000" b="1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sz="2000" b="1" dirty="0" smtClean="0"/>
              <a:t>对存在的偏差，可以准确地追溯到是哪些作业引起的，每道作业具体的偏差原因和偏差程度：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sz="2000" b="1" dirty="0" smtClean="0"/>
              <a:t>对比目标计划的起止时间，判断当前工作是否按时启动，提前或滞后的程度有多大？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sz="2000" b="1" dirty="0" smtClean="0"/>
              <a:t>对有实际进展的作业，对比当前进展与目标计划预期值的偏差，以判断实际工作强度是否存在问题？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endParaRPr lang="en-US" altLang="zh-CN" sz="2000" b="1" dirty="0" smtClean="0"/>
          </a:p>
          <a:p>
            <a:pPr marL="266700" lvl="1" indent="-266700">
              <a:buFont typeface="Wingdings" pitchFamily="2" charset="2"/>
              <a:buChar char="l"/>
            </a:pPr>
            <a:r>
              <a:rPr lang="zh-CN" altLang="en-US" sz="2000" b="1" dirty="0"/>
              <a:t>依据这些数据和信息，项目管理者能很准确地判断出：</a:t>
            </a:r>
            <a:endParaRPr lang="en-US" altLang="zh-CN" sz="2000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sz="2000" b="1" dirty="0" smtClean="0"/>
              <a:t>存在问题的是哪些作业或工作环节；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sz="2000" b="1" dirty="0" smtClean="0"/>
              <a:t>是起止时间的问题还是工作强度的问题；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sz="2000" b="1" dirty="0" smtClean="0"/>
              <a:t>如未按计划启动，是外界条件导致的滞后还是内部原因引起的？是偶然因素还是团队普遍性的问题？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sz="2000" b="1" dirty="0" smtClean="0"/>
              <a:t>虽然按时启动、但进展不足，是出现了特殊情况？是团队自身努力不够？还是原计划过于乐观或资源不足？</a:t>
            </a:r>
            <a:endParaRPr lang="en-US" altLang="zh-CN" sz="2000" b="1" dirty="0" smtClean="0"/>
          </a:p>
          <a:p>
            <a:pPr marL="1200150" lvl="2" indent="-285750">
              <a:buFont typeface="Calibri" pitchFamily="34" charset="0"/>
              <a:buChar char="―"/>
            </a:pPr>
            <a:endParaRPr lang="en-US" altLang="zh-CN" sz="2000" b="1" dirty="0"/>
          </a:p>
          <a:p>
            <a:pPr marL="266700" lvl="1" indent="-266700">
              <a:buFont typeface="Wingdings" pitchFamily="2" charset="2"/>
              <a:buChar char="l"/>
            </a:pPr>
            <a:r>
              <a:rPr lang="zh-CN" altLang="en-US" sz="2000" b="1" dirty="0"/>
              <a:t>有了这些素材，项目管理者在制订预防或纠偏措施时，才能有的放矢，这也正是项目管理软件的用途和优势所在。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11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70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1143840" y="266933"/>
            <a:ext cx="5048171" cy="50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219170">
              <a:spcBef>
                <a:spcPct val="0"/>
              </a:spcBef>
              <a:buNone/>
              <a:defRPr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/>
              </a:rPr>
              <a:t>目录</a:t>
            </a:r>
            <a:endParaRPr lang="en-GB" altLang="zh-CN" dirty="0"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446655" y="1828711"/>
            <a:ext cx="1634637" cy="612920"/>
            <a:chOff x="2215144" y="982844"/>
            <a:chExt cx="1120898" cy="842780"/>
          </a:xfrm>
        </p:grpSpPr>
        <p:sp>
          <p:nvSpPr>
            <p:cNvPr id="1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7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50585" y="1847944"/>
            <a:ext cx="7392820" cy="593687"/>
            <a:chOff x="4315150" y="953426"/>
            <a:chExt cx="3857250" cy="540057"/>
          </a:xfrm>
        </p:grpSpPr>
        <p:sp>
          <p:nvSpPr>
            <p:cNvPr id="19" name="矩形 18"/>
            <p:cNvSpPr/>
            <p:nvPr/>
          </p:nvSpPr>
          <p:spPr>
            <a:xfrm>
              <a:off x="4415338" y="1036086"/>
              <a:ext cx="3465986" cy="41996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进度监控实验课程介绍</a:t>
              </a:r>
            </a:p>
          </p:txBody>
        </p:sp>
        <p:sp>
          <p:nvSpPr>
            <p:cNvPr id="20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446655" y="3558425"/>
            <a:ext cx="1634637" cy="612920"/>
            <a:chOff x="2215144" y="2319731"/>
            <a:chExt cx="1120898" cy="842780"/>
          </a:xfrm>
        </p:grpSpPr>
        <p:sp>
          <p:nvSpPr>
            <p:cNvPr id="25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26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350585" y="3558425"/>
            <a:ext cx="7392820" cy="593687"/>
            <a:chOff x="4315150" y="953426"/>
            <a:chExt cx="3857250" cy="540057"/>
          </a:xfrm>
        </p:grpSpPr>
        <p:sp>
          <p:nvSpPr>
            <p:cNvPr id="31" name="矩形 30"/>
            <p:cNvSpPr/>
            <p:nvPr/>
          </p:nvSpPr>
          <p:spPr>
            <a:xfrm>
              <a:off x="4415338" y="1036086"/>
              <a:ext cx="3465986" cy="41996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学生实验练习操作指引</a:t>
              </a:r>
            </a:p>
          </p:txBody>
        </p:sp>
        <p:sp>
          <p:nvSpPr>
            <p:cNvPr id="33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实验课程介绍</a:t>
            </a:r>
            <a:endParaRPr lang="zh-CN" altLang="en-US" sz="4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8165657" cy="42862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进度检测实验操作流程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" y="836762"/>
            <a:ext cx="10996709" cy="579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629565" y="1711014"/>
            <a:ext cx="1663958" cy="2874634"/>
          </a:xfrm>
          <a:prstGeom prst="rect">
            <a:avLst/>
          </a:prstGeom>
          <a:solidFill>
            <a:schemeClr val="accent1">
              <a:alpha val="37000"/>
            </a:schemeClr>
          </a:solidFill>
          <a:ln w="63500">
            <a:gradFill>
              <a:gsLst>
                <a:gs pos="93123">
                  <a:srgbClr val="1010E0"/>
                </a:gs>
                <a:gs pos="23333">
                  <a:srgbClr val="C00000"/>
                </a:gs>
                <a:gs pos="73550">
                  <a:srgbClr val="CDD6EA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45881" y="4702940"/>
            <a:ext cx="203132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本次实验内容</a:t>
            </a:r>
          </a:p>
        </p:txBody>
      </p:sp>
    </p:spTree>
    <p:extLst>
      <p:ext uri="{BB962C8B-B14F-4D97-AF65-F5344CB8AC3E}">
        <p14:creationId xmlns:p14="http://schemas.microsoft.com/office/powerpoint/2010/main" val="7609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02670" y="820481"/>
            <a:ext cx="11395819" cy="5568619"/>
          </a:xfrm>
          <a:prstGeom prst="rect">
            <a:avLst/>
          </a:prstGeom>
        </p:spPr>
        <p:txBody>
          <a:bodyPr lIns="121917" tIns="60958" rIns="121917" bIns="60958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熟悉项目进度监控各类图表的样式及其所反映的信息（对比实际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计划之间的差异）：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项目进度概览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宏观展示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项目的总体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形象进度曲线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投资预算比例的口径，反映整个项目的总体偏差程度；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赢得值曲线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从投资预算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的口径，展示整个项目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总体偏差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程度；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展示各项作业实际工期以及开始和结束日期的偏差；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作业状态查询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种交互式的搜索工具，可以按照需要查询相关信息。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根据偏差信息，判断并分析引起偏差的原因，提出预防和纠偏措施。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-34290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讨论和总结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07389" y="708784"/>
            <a:ext cx="10808964" cy="5838280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以一个制造企业新产品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研发的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项目为案例，采取四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人小组分工协作的形式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，共同完成项目进度监控管理工作：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sz="13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b="1" dirty="0" smtClean="0"/>
              <a:t>基于实际进展反馈数据，对照各类统计图表，找出进展偏差点和偏差程度；</a:t>
            </a:r>
            <a:endParaRPr lang="en-US" altLang="zh-CN" sz="2400" b="1" dirty="0" smtClean="0"/>
          </a:p>
          <a:p>
            <a:pPr marL="457200" indent="-457200">
              <a:buAutoNum type="arabicPeriod"/>
            </a:pPr>
            <a:r>
              <a:rPr lang="zh-CN" altLang="en-US" sz="2400" b="1" dirty="0" smtClean="0"/>
              <a:t>分析引起偏差的原因，找出后续预防或纠偏的对策；</a:t>
            </a:r>
            <a:endParaRPr lang="en-US" altLang="zh-CN" sz="2400" b="1" dirty="0" smtClean="0"/>
          </a:p>
          <a:p>
            <a:pPr marL="457200" indent="-457200">
              <a:buAutoNum type="arabicPeriod"/>
            </a:pPr>
            <a:r>
              <a:rPr lang="zh-CN" altLang="en-US" sz="2400" b="1" dirty="0" smtClean="0"/>
              <a:t>产品经理负责主计划的进度监控，设计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采购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生产经理</a:t>
            </a:r>
            <a:r>
              <a:rPr lang="zh-CN" altLang="en-US" sz="2400" b="1" dirty="0"/>
              <a:t>分别负责设计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采购</a:t>
            </a:r>
            <a:r>
              <a:rPr lang="en-US" altLang="zh-CN" sz="2400" b="1" dirty="0"/>
              <a:t>/</a:t>
            </a:r>
            <a:r>
              <a:rPr lang="zh-CN" altLang="en-US" sz="2400" b="1" dirty="0" smtClean="0"/>
              <a:t>生产子计划</a:t>
            </a:r>
            <a:r>
              <a:rPr lang="zh-CN" altLang="en-US" sz="2400" b="1" dirty="0"/>
              <a:t>的进度监控。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实验估计时间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11853" y="921664"/>
            <a:ext cx="10754374" cy="5243931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400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rgbClr val="0D8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项目进度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概览（包括生成图表并进行偏差分析）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形象进度曲线（包括生成图表并进行偏差分析）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赢得值曲线（包括生成图表并进行偏差分析）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目标对比分析（包括生成图表并进行偏差分析）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作业状态查询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形成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项目总体进展报告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约</a:t>
            </a:r>
            <a:r>
              <a:rPr lang="en-US" altLang="zh-CN" b="1" dirty="0" smtClean="0">
                <a:latin typeface="宋体" pitchFamily="2" charset="-122"/>
                <a:ea typeface="宋体" pitchFamily="2" charset="-122"/>
              </a:rPr>
              <a:t>15</a:t>
            </a:r>
            <a:r>
              <a:rPr lang="zh-CN" altLang="en-US" b="1" dirty="0" smtClean="0">
                <a:latin typeface="宋体" pitchFamily="2" charset="-122"/>
                <a:ea typeface="宋体" pitchFamily="2" charset="-122"/>
              </a:rPr>
              <a:t>分钟</a:t>
            </a:r>
            <a:endParaRPr lang="en-US" altLang="zh-CN" b="1" dirty="0" smtClean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endParaRPr lang="en-US" altLang="zh-CN" b="1" dirty="0"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r>
              <a:rPr lang="zh-CN" altLang="en-US" b="1" dirty="0">
                <a:solidFill>
                  <a:srgbClr val="DC54AB"/>
                </a:solidFill>
                <a:latin typeface="宋体" pitchFamily="2" charset="-122"/>
                <a:ea typeface="宋体" pitchFamily="2" charset="-122"/>
              </a:rPr>
              <a:t>主计划与子计划由不同的责任人负责，可以同时进行</a:t>
            </a:r>
            <a:r>
              <a:rPr lang="zh-CN" altLang="en-US" b="1" dirty="0" smtClean="0">
                <a:solidFill>
                  <a:srgbClr val="DC54AB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b="1" dirty="0">
              <a:solidFill>
                <a:srgbClr val="DC54AB"/>
              </a:solidFill>
              <a:latin typeface="宋体" pitchFamily="2" charset="-122"/>
              <a:ea typeface="宋体" pitchFamily="2" charset="-122"/>
            </a:endParaRPr>
          </a:p>
          <a:p>
            <a:pPr marL="994819" lvl="2" indent="-357708">
              <a:buFont typeface="Wingdings" pitchFamily="2" charset="2"/>
              <a:buChar char="Ø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-342900">
              <a:buFont typeface="Wingdings" pitchFamily="2" charset="2"/>
              <a:buChar char="l"/>
              <a:defRPr/>
            </a:pPr>
            <a:r>
              <a:rPr lang="zh-CN" altLang="en-US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总结点评 </a:t>
            </a:r>
            <a:r>
              <a:rPr lang="en-US" altLang="zh-CN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b="1" dirty="0" smtClean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solidFill>
                  <a:srgbClr val="0D8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  <a:p>
            <a:pPr marL="457189" lvl="2" indent="-457189">
              <a:buFont typeface="Wingdings" pitchFamily="2" charset="2"/>
              <a:buChar char="l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1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0445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学生实验练习操作指引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1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“进度监控”功能模块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4361" y="826556"/>
            <a:ext cx="11459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学员登录、进入系统后，按下图所示，依次选择“项目管理”、“进度管理”、“进度监控” ，开始本课程的练习。</a:t>
            </a:r>
            <a:endParaRPr lang="en-US" altLang="zh-CN" sz="2400" b="1" dirty="0" smtClean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“计划监控” ，也是按主计划、子计划分别进行，两者的操作方法也基本一致。</a:t>
            </a:r>
            <a:endParaRPr lang="zh-CN" altLang="zh-CN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0" y="2367888"/>
            <a:ext cx="10911385" cy="421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33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413"/>
  <p:tag name="MH_SECTIONID" val="414,415,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anchor="ctr"/>
      <a:lstStyle>
        <a:defPPr algn="ctr">
          <a:defRPr sz="2400" b="1"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35161</TotalTime>
  <Words>1132</Words>
  <Application>Microsoft Office PowerPoint</Application>
  <PresentationFormat>自定义</PresentationFormat>
  <Paragraphs>93</Paragraphs>
  <Slides>14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进度检测实验操作流程</vt:lpstr>
      <vt:lpstr>课程目的</vt:lpstr>
      <vt:lpstr>实验情境介绍</vt:lpstr>
      <vt:lpstr>实验估计时间</vt:lpstr>
      <vt:lpstr>PowerPoint 演示文稿</vt:lpstr>
      <vt:lpstr>定位“进度监控”功能模块</vt:lpstr>
      <vt:lpstr>进度监控</vt:lpstr>
      <vt:lpstr>进度监控</vt:lpstr>
      <vt:lpstr>进度监控</vt:lpstr>
      <vt:lpstr>进度监控</vt:lpstr>
      <vt:lpstr>进度监控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xbany</cp:lastModifiedBy>
  <cp:revision>1518</cp:revision>
  <dcterms:created xsi:type="dcterms:W3CDTF">2014-08-15T06:44:58Z</dcterms:created>
  <dcterms:modified xsi:type="dcterms:W3CDTF">2019-07-01T05:21:07Z</dcterms:modified>
</cp:coreProperties>
</file>